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534" r:id="rId3"/>
    <p:sldId id="268" r:id="rId4"/>
    <p:sldId id="269" r:id="rId5"/>
    <p:sldId id="575" r:id="rId6"/>
    <p:sldId id="272" r:id="rId7"/>
    <p:sldId id="576" r:id="rId8"/>
    <p:sldId id="577" r:id="rId9"/>
    <p:sldId id="562" r:id="rId10"/>
    <p:sldId id="563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287" r:id="rId19"/>
    <p:sldId id="288" r:id="rId20"/>
    <p:sldId id="585" r:id="rId21"/>
    <p:sldId id="289" r:id="rId22"/>
    <p:sldId id="291" r:id="rId23"/>
    <p:sldId id="290" r:id="rId24"/>
    <p:sldId id="293" r:id="rId25"/>
    <p:sldId id="257" r:id="rId26"/>
    <p:sldId id="259" r:id="rId27"/>
    <p:sldId id="267" r:id="rId28"/>
    <p:sldId id="273" r:id="rId29"/>
    <p:sldId id="274" r:id="rId30"/>
    <p:sldId id="327" r:id="rId31"/>
    <p:sldId id="465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587" r:id="rId44"/>
    <p:sldId id="586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80EAC-F76D-4B69-A2C1-B1EE1D641A5C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16E5-7B9F-4EFE-89D1-0C04A7C08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2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1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02 (vazio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7624" y="6538913"/>
            <a:ext cx="708886" cy="365125"/>
          </a:xfrm>
          <a:prstGeom prst="rect">
            <a:avLst/>
          </a:prstGeom>
        </p:spPr>
        <p:txBody>
          <a:bodyPr/>
          <a:lstStyle>
            <a:lvl1pPr algn="ctr">
              <a:defRPr sz="1013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CA7CDB50-8774-184B-A66B-D0F244FA425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TOTVS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59" y="81314"/>
            <a:ext cx="946004" cy="505712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575280" y="636007"/>
            <a:ext cx="8413284" cy="0"/>
            <a:chOff x="1022319" y="848009"/>
            <a:chExt cx="14951107" cy="0"/>
          </a:xfrm>
        </p:grpSpPr>
        <p:cxnSp>
          <p:nvCxnSpPr>
            <p:cNvPr id="3" name="Straight Connector 2"/>
            <p:cNvCxnSpPr/>
            <p:nvPr userDrawn="1"/>
          </p:nvCxnSpPr>
          <p:spPr>
            <a:xfrm flipV="1">
              <a:off x="1022319" y="848009"/>
              <a:ext cx="14951107" cy="0"/>
            </a:xfrm>
            <a:prstGeom prst="line">
              <a:avLst/>
            </a:prstGeom>
            <a:ln w="9525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022319" y="848009"/>
              <a:ext cx="4503635" cy="0"/>
            </a:xfrm>
            <a:prstGeom prst="line">
              <a:avLst/>
            </a:prstGeom>
            <a:ln w="38100" cmpd="sng">
              <a:solidFill>
                <a:srgbClr val="5BB3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5278" y="42696"/>
            <a:ext cx="7467281" cy="533356"/>
          </a:xfrm>
          <a:prstGeom prst="rect">
            <a:avLst/>
          </a:prstGeom>
        </p:spPr>
        <p:txBody>
          <a:bodyPr lIns="91382" tIns="45691" rIns="91382" bIns="45691" anchor="t"/>
          <a:lstStyle>
            <a:lvl1pPr marL="0" marR="0" indent="0" algn="l" defTabSz="40797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251" b="0">
                <a:solidFill>
                  <a:srgbClr val="5BB3CA"/>
                </a:solidFill>
                <a:latin typeface="Arial Narrow"/>
                <a:cs typeface="Arial Narrow"/>
              </a:defRPr>
            </a:lvl1pPr>
            <a:lvl2pPr marL="408000" indent="0">
              <a:buNone/>
              <a:defRPr sz="1801" b="1"/>
            </a:lvl2pPr>
            <a:lvl3pPr marL="815998" indent="0">
              <a:buNone/>
              <a:defRPr sz="1576" b="1"/>
            </a:lvl3pPr>
            <a:lvl4pPr marL="1223997" indent="0">
              <a:buNone/>
              <a:defRPr sz="1407" b="1"/>
            </a:lvl4pPr>
            <a:lvl5pPr marL="1631997" indent="0">
              <a:buNone/>
              <a:defRPr sz="1407" b="1"/>
            </a:lvl5pPr>
            <a:lvl6pPr marL="2039995" indent="0">
              <a:buNone/>
              <a:defRPr sz="1407" b="1"/>
            </a:lvl6pPr>
            <a:lvl7pPr marL="2447994" indent="0">
              <a:buNone/>
              <a:defRPr sz="1407" b="1"/>
            </a:lvl7pPr>
            <a:lvl8pPr marL="2855995" indent="0">
              <a:buNone/>
              <a:defRPr sz="1407" b="1"/>
            </a:lvl8pPr>
            <a:lvl9pPr marL="3263991" indent="0">
              <a:buNone/>
              <a:defRPr sz="1407" b="1"/>
            </a:lvl9pPr>
          </a:lstStyle>
          <a:p>
            <a:pPr lvl="0"/>
            <a:r>
              <a:rPr lang="en-U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80863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E40CF6-5B6E-4B7E-A802-0C53660F42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FACA25-6FB6-40B7-A670-EBFEA5C45B2F}" type="datetimeFigureOut">
              <a:rPr lang="pt-BR" smtClean="0"/>
              <a:t>23/11/2018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Rotinas administrativas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1612776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/>
              <a:t>Facilitadora: Flavio Oliveira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34" y="3011252"/>
            <a:ext cx="2665619" cy="38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846772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03549" y="692696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BR" sz="5000" b="1" dirty="0">
                <a:solidFill>
                  <a:srgbClr val="FF0000"/>
                </a:solidFill>
              </a:rPr>
              <a:t>administração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1043608" y="2852936"/>
            <a:ext cx="648072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4896036" y="4653136"/>
            <a:ext cx="648072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543980" y="4653136"/>
            <a:ext cx="648072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6516216" y="2914092"/>
            <a:ext cx="936104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3491880" y="4653136"/>
            <a:ext cx="36004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7204439" y="4653136"/>
            <a:ext cx="751937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4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714872"/>
            <a:ext cx="6012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pt-BR" altLang="pt-BR" sz="4400" b="1" dirty="0">
                <a:solidFill>
                  <a:srgbClr val="FF0000"/>
                </a:solidFill>
              </a:rPr>
              <a:t>O que são objetivos?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04800" y="2057400"/>
            <a:ext cx="820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/>
              <a:t>Pretensões ou propósitos  da empresa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/>
              <a:t>Definem a razão de ser ou de existir das empresas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/>
              <a:t>Objetivos empresariais &gt; objetivos departamentais &gt; operacionais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/>
              <a:t>Servem: para aumentar a participação no mercado, aumentar a produção, diminuir custos, elevar a liquidez da empresa</a:t>
            </a: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2D34850-6E3D-4514-895C-17DDF8F84A5E}" type="slidenum">
              <a:rPr lang="pt-BR" altLang="pt-BR" smtClean="0"/>
              <a:pPr/>
              <a:t>11</a:t>
            </a:fld>
            <a:endParaRPr lang="pt-BR" altLang="pt-BR"/>
          </a:p>
        </p:txBody>
      </p:sp>
      <p:pic>
        <p:nvPicPr>
          <p:cNvPr id="12293" name="Imagem 5" descr="CASHQL8OCAO2WG6ACA30816XCAH7PLG3CAWZS4X5CA9G5ITMCA3176SFCAHMT43KCA5QOBEOCAHWJR2XCAV0XRWDCAI1CC3QCAKAUTKPCAPED5TJCAK86TVQCASFVRZWCAX6DE85CAF0DXN7CAO290X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85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9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0040"/>
            <a:ext cx="5364088" cy="83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1296"/>
            <a:ext cx="7380312" cy="493204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latin typeface="Times New Roman" pitchFamily="18" charset="0"/>
              </a:rPr>
              <a:t>Recursos Humanos: pessoas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latin typeface="Times New Roman" pitchFamily="18" charset="0"/>
              </a:rPr>
              <a:t>Recursos materiais: instrumentos de trabalho (máquinas, ferramentas, matéria-prima)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latin typeface="Times New Roman" pitchFamily="18" charset="0"/>
              </a:rPr>
              <a:t>Recursos financeiros: capital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latin typeface="Times New Roman" pitchFamily="18" charset="0"/>
              </a:rPr>
              <a:t>Informação: dados (recursos intangíveis, conhecimento)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latin typeface="Times New Roman" pitchFamily="18" charset="0"/>
              </a:rPr>
              <a:t>Espaço: local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latin typeface="Times New Roman" pitchFamily="18" charset="0"/>
              </a:rPr>
              <a:t>Tempo: recurso intangível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3000" dirty="0">
                <a:latin typeface="Times New Roman" pitchFamily="18" charset="0"/>
              </a:rPr>
              <a:t>Espaço: rede, virtual, home </a:t>
            </a:r>
            <a:r>
              <a:rPr lang="pt-BR" altLang="pt-BR" sz="3000" dirty="0" err="1">
                <a:latin typeface="Times New Roman" pitchFamily="18" charset="0"/>
              </a:rPr>
              <a:t>office</a:t>
            </a:r>
            <a:r>
              <a:rPr lang="pt-BR" altLang="pt-BR" sz="3000" dirty="0">
                <a:latin typeface="Times New Roman" pitchFamily="18" charset="0"/>
              </a:rPr>
              <a:t>, redes sociais</a:t>
            </a:r>
          </a:p>
        </p:txBody>
      </p:sp>
      <p:pic>
        <p:nvPicPr>
          <p:cNvPr id="13317" name="Imagem 5" descr="0500666724288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57705"/>
            <a:ext cx="2253929" cy="180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36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Processo de Transformação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0034" y="3214686"/>
            <a:ext cx="3200400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/>
              <a:t>Recursos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0" y="1928802"/>
            <a:ext cx="38862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400" b="1" dirty="0"/>
              <a:t>Resultados</a:t>
            </a:r>
          </a:p>
        </p:txBody>
      </p:sp>
      <p:sp>
        <p:nvSpPr>
          <p:cNvPr id="14345" name="AutoShape 6"/>
          <p:cNvSpPr>
            <a:spLocks noChangeArrowheads="1"/>
          </p:cNvSpPr>
          <p:nvPr/>
        </p:nvSpPr>
        <p:spPr bwMode="auto">
          <a:xfrm>
            <a:off x="2123728" y="1857375"/>
            <a:ext cx="2209800" cy="106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85786" y="4429132"/>
            <a:ext cx="7010400" cy="131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b="1" dirty="0"/>
              <a:t>Processo: estrutura de ação de um sistema.</a:t>
            </a:r>
          </a:p>
        </p:txBody>
      </p:sp>
      <p:sp>
        <p:nvSpPr>
          <p:cNvPr id="14349" name="Espaço Reservado para Número de Slide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E739F29-9D92-40CB-891F-B3A77F6680AC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258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575278" y="-27384"/>
            <a:ext cx="8568722" cy="5970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ADMINISTRAR É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34" y="1025699"/>
            <a:ext cx="6586850" cy="49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353414" y="2402201"/>
            <a:ext cx="2179026" cy="27366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Arial Narrow" panose="020B0606020202030204" pitchFamily="34" charset="0"/>
              </a:rPr>
              <a:t>PROCESSO</a:t>
            </a:r>
            <a:br>
              <a:rPr lang="pt-BR" sz="2000" b="1" dirty="0">
                <a:latin typeface="Arial Narrow" panose="020B0606020202030204" pitchFamily="34" charset="0"/>
              </a:rPr>
            </a:br>
            <a:r>
              <a:rPr lang="pt-BR" sz="2000" b="1" dirty="0">
                <a:latin typeface="Arial Narrow" panose="020B0606020202030204" pitchFamily="34" charset="0"/>
              </a:rPr>
              <a:t>DE </a:t>
            </a:r>
            <a:br>
              <a:rPr lang="pt-BR" sz="2000" b="1" dirty="0">
                <a:latin typeface="Arial Narrow" panose="020B0606020202030204" pitchFamily="34" charset="0"/>
              </a:rPr>
            </a:br>
            <a:r>
              <a:rPr lang="pt-BR" sz="2000" b="1" dirty="0">
                <a:latin typeface="Arial Narrow" panose="020B0606020202030204" pitchFamily="34" charset="0"/>
              </a:rPr>
              <a:t>TRANSFORMAÇÃO</a:t>
            </a:r>
          </a:p>
          <a:p>
            <a:r>
              <a:rPr lang="pt-BR" sz="2000" b="1" dirty="0">
                <a:latin typeface="Arial Narrow" panose="020B0606020202030204" pitchFamily="34" charset="0"/>
              </a:rPr>
              <a:t>DE</a:t>
            </a:r>
          </a:p>
          <a:p>
            <a:r>
              <a:rPr lang="pt-BR" sz="2000" b="1" dirty="0">
                <a:latin typeface="Arial Narrow" panose="020B0606020202030204" pitchFamily="34" charset="0"/>
              </a:rPr>
              <a:t>RECURSOS</a:t>
            </a:r>
          </a:p>
          <a:p>
            <a:r>
              <a:rPr lang="pt-BR" sz="2000" b="1" dirty="0">
                <a:latin typeface="Arial Narrow" panose="020B0606020202030204" pitchFamily="34" charset="0"/>
              </a:rPr>
              <a:t>EM </a:t>
            </a:r>
          </a:p>
          <a:p>
            <a:r>
              <a:rPr lang="pt-BR" sz="2000" b="1" dirty="0">
                <a:latin typeface="Arial Narrow" panose="020B060602020203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29496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251520" y="2943"/>
            <a:ext cx="8892480" cy="5457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SISTEMA ORGANIZACIONAL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51520" y="1574674"/>
            <a:ext cx="8088089" cy="4950670"/>
            <a:chOff x="2195736" y="3140968"/>
            <a:chExt cx="5184576" cy="3168352"/>
          </a:xfrm>
        </p:grpSpPr>
        <p:sp>
          <p:nvSpPr>
            <p:cNvPr id="4" name="Retângulo 3"/>
            <p:cNvSpPr/>
            <p:nvPr/>
          </p:nvSpPr>
          <p:spPr>
            <a:xfrm flipV="1">
              <a:off x="2195736" y="3140968"/>
              <a:ext cx="5184576" cy="3168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013" dirty="0">
                  <a:latin typeface="Arial Narrow" panose="020B0606020202030204" pitchFamily="34" charset="0"/>
                </a:rPr>
                <a:t>  </a:t>
              </a:r>
            </a:p>
            <a:p>
              <a:pPr algn="r"/>
              <a:endParaRPr lang="pt-BR" sz="1013" dirty="0">
                <a:latin typeface="Arial Narrow" panose="020B0606020202030204" pitchFamily="34" charset="0"/>
              </a:endParaRPr>
            </a:p>
            <a:p>
              <a:pPr algn="r"/>
              <a:endParaRPr lang="pt-BR" sz="1013" dirty="0">
                <a:latin typeface="Arial Narrow" panose="020B0606020202030204" pitchFamily="34" charset="0"/>
              </a:endParaRPr>
            </a:p>
            <a:p>
              <a:pPr algn="r"/>
              <a:endParaRPr lang="pt-BR" sz="1013" dirty="0">
                <a:latin typeface="Arial Narrow" panose="020B0606020202030204" pitchFamily="34" charset="0"/>
              </a:endParaRPr>
            </a:p>
            <a:p>
              <a:pPr algn="r"/>
              <a:r>
                <a:rPr lang="pt-BR" sz="1013" dirty="0">
                  <a:latin typeface="Arial Narrow" panose="020B0606020202030204" pitchFamily="34" charset="0"/>
                </a:rPr>
                <a:t>D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195736" y="3140968"/>
              <a:ext cx="2592288" cy="158417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013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r"/>
              <a:endParaRPr lang="pt-BR" sz="1013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r"/>
              <a:endParaRPr lang="pt-BR" sz="1013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pt-BR" sz="2251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PROCESSOS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195736" y="3140968"/>
              <a:ext cx="1755182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688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ATIVIDADE</a:t>
              </a:r>
              <a:r>
                <a:rPr lang="pt-BR" sz="1013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  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195736" y="3140968"/>
              <a:ext cx="730902" cy="46500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13" b="1" dirty="0">
                  <a:latin typeface="Arial Narrow" panose="020B0606020202030204" pitchFamily="34" charset="0"/>
                </a:rPr>
                <a:t>TAREFA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553268" y="2982409"/>
            <a:ext cx="2029078" cy="52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14" b="1" dirty="0">
                <a:solidFill>
                  <a:schemeClr val="bg1"/>
                </a:solidFill>
                <a:latin typeface="Arial Narrow" panose="020B0606020202030204" pitchFamily="34" charset="0"/>
                <a:cs typeface="Arial Narrow"/>
              </a:rPr>
              <a:t>SISTEMA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5278" y="4393997"/>
            <a:ext cx="7764331" cy="113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51" b="1" dirty="0">
                <a:solidFill>
                  <a:schemeClr val="bg1"/>
                </a:solidFill>
                <a:latin typeface="Arial Narrow" panose="020B0606020202030204" pitchFamily="34" charset="0"/>
              </a:rPr>
              <a:t>CONJUNTO DE PROCESSOS INTERLIGADOS ENTRE SI  TENDO COMO OBJETIVO ALCANÇAR O FUNCIONAMENTO DO MACROPROCESSO (OBJETIVO) DA ORGANIZAÇÃO.</a:t>
            </a:r>
            <a:endParaRPr lang="pt-BR" sz="2251" b="1" dirty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4140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575278" y="-60378"/>
            <a:ext cx="8568722" cy="5370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EXEMPLO DE SISTEMAS FUNCIONAIS E EFICIENTES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2936"/>
            <a:ext cx="8249757" cy="359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40714" y="5040747"/>
            <a:ext cx="6347509" cy="714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latin typeface="Arial Narrow" panose="020B0606020202030204" pitchFamily="34" charset="0"/>
              </a:rPr>
              <a:t>Macroprocesso do corpo humano: VIDA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latin typeface="Arial Narrow" panose="020B0606020202030204" pitchFamily="34" charset="0"/>
              </a:rPr>
              <a:t>Sistemas para manter a vida acontecendo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5762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575278" y="0"/>
            <a:ext cx="8568722" cy="57605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OBJETIVO: ONDE TUDO COMEÇAR</a:t>
            </a:r>
          </a:p>
        </p:txBody>
      </p:sp>
      <p:pic>
        <p:nvPicPr>
          <p:cNvPr id="3" name="Picture 4" descr="http://navebook.com/wp-content/uploads/2015/08/atingir-objetivo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15437"/>
            <a:ext cx="4655397" cy="30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63" y="2215437"/>
            <a:ext cx="3313271" cy="30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7757" y="1637902"/>
            <a:ext cx="4655397" cy="43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51" dirty="0">
                <a:latin typeface="Arial Narrow"/>
                <a:cs typeface="Arial Narrow"/>
              </a:rPr>
              <a:t>Objetivo é diferente de consequência </a:t>
            </a:r>
          </a:p>
        </p:txBody>
      </p:sp>
    </p:spTree>
    <p:extLst>
      <p:ext uri="{BB962C8B-B14F-4D97-AF65-F5344CB8AC3E}">
        <p14:creationId xmlns:p14="http://schemas.microsoft.com/office/powerpoint/2010/main" val="124346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575278" y="15324"/>
            <a:ext cx="8592689" cy="5333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OBJETIVOS ORGANIZACIONAIS - MACROPROCESSOS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84" y="1395246"/>
            <a:ext cx="6009567" cy="364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16503" y="5108571"/>
            <a:ext cx="8271921" cy="54367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>
                <a:latin typeface="Arial Narrow" panose="020B0606020202030204" pitchFamily="34" charset="0"/>
              </a:rPr>
              <a:t>Grandes conjuntos de atividades pelos quais a organização cumpre a sua missão, </a:t>
            </a:r>
            <a:r>
              <a:rPr lang="pt-BR" sz="2000" u="sng" dirty="0">
                <a:latin typeface="Arial Narrow" panose="020B0606020202030204" pitchFamily="34" charset="0"/>
              </a:rPr>
              <a:t>gerando valor</a:t>
            </a:r>
            <a:r>
              <a:rPr lang="pt-BR" sz="2000" dirty="0">
                <a:latin typeface="Arial Narrow" panose="020B0606020202030204" pitchFamily="34" charset="0"/>
              </a:rPr>
              <a:t>. Correspondem às funções da organização que devem estar alinhadas aos objetivos de suas unidades organizacionais.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969" y="4561952"/>
            <a:ext cx="9143998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013" b="1" i="1" dirty="0"/>
          </a:p>
          <a:p>
            <a:pPr algn="ctr"/>
            <a:r>
              <a:rPr lang="pt-BR" sz="1013" b="1" i="1" dirty="0">
                <a:latin typeface="Arial Narrow" panose="020B0606020202030204" pitchFamily="34" charset="0"/>
              </a:rPr>
              <a:t>ERP: Macroprocesso de integração de sistemas de gestão</a:t>
            </a:r>
          </a:p>
        </p:txBody>
      </p:sp>
    </p:spTree>
    <p:extLst>
      <p:ext uri="{BB962C8B-B14F-4D97-AF65-F5344CB8AC3E}">
        <p14:creationId xmlns:p14="http://schemas.microsoft.com/office/powerpoint/2010/main" val="145696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125760" y="0"/>
            <a:ext cx="9018240" cy="5760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OBJETIVOS ORGANIZACIONAIS - MACROPROCESSOS</a:t>
            </a:r>
          </a:p>
          <a:p>
            <a:endParaRPr lang="pt-BR" sz="30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50" y="1439210"/>
            <a:ext cx="6736868" cy="42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688327" y="0"/>
            <a:ext cx="6276161" cy="52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2500" b="1" dirty="0">
                <a:solidFill>
                  <a:srgbClr val="FF0000"/>
                </a:solidFill>
              </a:rPr>
              <a:t>PROFESSOR </a:t>
            </a:r>
          </a:p>
          <a:p>
            <a:pPr marL="45720" indent="0" algn="ctr">
              <a:buNone/>
            </a:pPr>
            <a:r>
              <a:rPr lang="pt-BR" sz="2500" i="1" dirty="0">
                <a:solidFill>
                  <a:schemeClr val="tx1"/>
                </a:solidFill>
              </a:rPr>
              <a:t>Antônio Madiflávio de Oliveira Ferreira</a:t>
            </a:r>
          </a:p>
          <a:p>
            <a:pPr marL="45720" indent="0" algn="ctr">
              <a:buNone/>
            </a:pPr>
            <a:r>
              <a:rPr lang="pt-BR" sz="2500" dirty="0"/>
              <a:t>CRA 6628</a:t>
            </a:r>
            <a:endParaRPr lang="pt-BR" sz="25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pt-BR" sz="2500" b="1" dirty="0">
                <a:solidFill>
                  <a:srgbClr val="FF0000"/>
                </a:solidFill>
              </a:rPr>
              <a:t>Educador Empresarial</a:t>
            </a:r>
          </a:p>
          <a:p>
            <a:pPr marL="45720" indent="0">
              <a:buNone/>
            </a:pPr>
            <a:r>
              <a:rPr lang="pt-BR" sz="2500" b="1" dirty="0">
                <a:solidFill>
                  <a:srgbClr val="FF0000"/>
                </a:solidFill>
              </a:rPr>
              <a:t>Formação:</a:t>
            </a:r>
          </a:p>
          <a:p>
            <a:r>
              <a:rPr lang="pt-BR" sz="2500" dirty="0">
                <a:solidFill>
                  <a:schemeClr val="tx1"/>
                </a:solidFill>
              </a:rPr>
              <a:t>Administração de Empresas</a:t>
            </a:r>
          </a:p>
          <a:p>
            <a:r>
              <a:rPr lang="pt-BR" sz="2500" dirty="0">
                <a:solidFill>
                  <a:schemeClr val="tx1"/>
                </a:solidFill>
              </a:rPr>
              <a:t>Tecnólogo em Marketing</a:t>
            </a:r>
          </a:p>
          <a:p>
            <a:pPr marL="45720" indent="0">
              <a:buNone/>
            </a:pPr>
            <a:r>
              <a:rPr lang="pt-BR" sz="2500" b="1" dirty="0">
                <a:solidFill>
                  <a:srgbClr val="FF0000"/>
                </a:solidFill>
              </a:rPr>
              <a:t>MBA (</a:t>
            </a:r>
            <a:r>
              <a:rPr lang="pt-BR" sz="2500" dirty="0">
                <a:solidFill>
                  <a:srgbClr val="FF0000"/>
                </a:solidFill>
              </a:rPr>
              <a:t>Master </a:t>
            </a:r>
            <a:r>
              <a:rPr lang="pt-BR" sz="2500" dirty="0" err="1">
                <a:solidFill>
                  <a:srgbClr val="FF0000"/>
                </a:solidFill>
              </a:rPr>
              <a:t>of</a:t>
            </a:r>
            <a:r>
              <a:rPr lang="pt-BR" sz="2500" dirty="0">
                <a:solidFill>
                  <a:srgbClr val="FF0000"/>
                </a:solidFill>
              </a:rPr>
              <a:t> Business </a:t>
            </a:r>
            <a:r>
              <a:rPr lang="pt-BR" sz="2500" dirty="0" err="1">
                <a:solidFill>
                  <a:srgbClr val="FF0000"/>
                </a:solidFill>
              </a:rPr>
              <a:t>Administration</a:t>
            </a:r>
            <a:r>
              <a:rPr lang="pt-BR" sz="2500" dirty="0">
                <a:solidFill>
                  <a:srgbClr val="FF0000"/>
                </a:solidFill>
              </a:rPr>
              <a:t>)</a:t>
            </a:r>
            <a:r>
              <a:rPr lang="pt-BR" sz="2500" b="1" dirty="0">
                <a:solidFill>
                  <a:srgbClr val="FF0000"/>
                </a:solidFill>
              </a:rPr>
              <a:t>:</a:t>
            </a:r>
            <a:r>
              <a:rPr lang="pt-BR" sz="2500" b="1" dirty="0">
                <a:solidFill>
                  <a:srgbClr val="FFC000"/>
                </a:solidFill>
              </a:rPr>
              <a:t> </a:t>
            </a:r>
          </a:p>
          <a:p>
            <a:r>
              <a:rPr lang="pt-BR" sz="2500" dirty="0">
                <a:solidFill>
                  <a:schemeClr val="tx1"/>
                </a:solidFill>
              </a:rPr>
              <a:t>Gestão de Pessoas</a:t>
            </a:r>
          </a:p>
          <a:p>
            <a:r>
              <a:rPr lang="pt-BR" sz="2500" dirty="0">
                <a:solidFill>
                  <a:schemeClr val="tx1"/>
                </a:solidFill>
              </a:rPr>
              <a:t>Gestão do conhecimento</a:t>
            </a:r>
          </a:p>
          <a:p>
            <a:r>
              <a:rPr lang="pt-BR" sz="2500" dirty="0">
                <a:solidFill>
                  <a:schemeClr val="tx1"/>
                </a:solidFill>
              </a:rPr>
              <a:t>Gestão em Marketing</a:t>
            </a:r>
          </a:p>
          <a:p>
            <a:endParaRPr lang="pt-BR" sz="25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9351"/>
            <a:ext cx="2724839" cy="31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9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575278" y="-74950"/>
            <a:ext cx="8568722" cy="5760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" y="1359264"/>
            <a:ext cx="8306880" cy="46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4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575278" y="0"/>
            <a:ext cx="8568722" cy="5760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SUBPROCESSO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695980"/>
            <a:ext cx="8280920" cy="314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8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8" y="1461809"/>
            <a:ext cx="8405093" cy="414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179512" y="0"/>
            <a:ext cx="8964488" cy="5760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 PROCESSUAIS OU METAS COMO PONTO DE CHECAGEM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55218" y="1564966"/>
            <a:ext cx="1990245" cy="785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51" b="1" dirty="0"/>
              <a:t>Quanto tempo?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41455" y="1637634"/>
            <a:ext cx="1693028" cy="438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1" b="1" dirty="0"/>
              <a:t>O quê? 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688772" y="3727087"/>
            <a:ext cx="1247586" cy="438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1" b="1" dirty="0"/>
              <a:t>Por quê?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5278" y="3727087"/>
            <a:ext cx="1051891" cy="438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1" b="1" dirty="0"/>
              <a:t>Quem?</a:t>
            </a:r>
          </a:p>
        </p:txBody>
      </p:sp>
      <p:sp>
        <p:nvSpPr>
          <p:cNvPr id="7" name="Retângulo 6"/>
          <p:cNvSpPr/>
          <p:nvPr/>
        </p:nvSpPr>
        <p:spPr>
          <a:xfrm>
            <a:off x="4893088" y="5206344"/>
            <a:ext cx="1015021" cy="438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1" b="1" dirty="0"/>
              <a:t>Como?</a:t>
            </a:r>
          </a:p>
        </p:txBody>
      </p:sp>
    </p:spTree>
    <p:extLst>
      <p:ext uri="{BB962C8B-B14F-4D97-AF65-F5344CB8AC3E}">
        <p14:creationId xmlns:p14="http://schemas.microsoft.com/office/powerpoint/2010/main" val="63449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adionereuramos.com.br/2013/wp-content/uploads/2015/01/DECA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" y="188640"/>
            <a:ext cx="8455249" cy="58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08104" y="4528049"/>
            <a:ext cx="2396219" cy="627985"/>
          </a:xfrm>
          <a:prstGeom prst="rect">
            <a:avLst/>
          </a:prstGeom>
          <a:noFill/>
        </p:spPr>
        <p:txBody>
          <a:bodyPr wrap="none" lIns="81654" tIns="40827" rIns="81654" bIns="40827" rtlCol="0">
            <a:spAutoFit/>
          </a:bodyPr>
          <a:lstStyle/>
          <a:p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ATIVIDADES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588224" y="5156054"/>
            <a:ext cx="1877295" cy="627985"/>
          </a:xfrm>
          <a:prstGeom prst="rect">
            <a:avLst/>
          </a:prstGeom>
          <a:noFill/>
        </p:spPr>
        <p:txBody>
          <a:bodyPr wrap="none" lIns="81654" tIns="40827" rIns="81654" bIns="40827" rtlCol="0">
            <a:spAutoFit/>
          </a:bodyPr>
          <a:lstStyle/>
          <a:p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TAREFAS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39377" y="1600480"/>
            <a:ext cx="1325477" cy="627985"/>
          </a:xfrm>
          <a:prstGeom prst="rect">
            <a:avLst/>
          </a:prstGeom>
          <a:noFill/>
        </p:spPr>
        <p:txBody>
          <a:bodyPr wrap="none" lIns="81654" tIns="40827" rIns="81654" bIns="40827" rtlCol="0">
            <a:spAutoFit/>
          </a:bodyPr>
          <a:lstStyle/>
          <a:p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34543" y="1020977"/>
            <a:ext cx="1636459" cy="627985"/>
          </a:xfrm>
          <a:prstGeom prst="rect">
            <a:avLst/>
          </a:prstGeom>
          <a:noFill/>
        </p:spPr>
        <p:txBody>
          <a:bodyPr wrap="none" lIns="81654" tIns="40827" rIns="81654" bIns="40827" rtlCol="0">
            <a:spAutoFit/>
          </a:bodyPr>
          <a:lstStyle/>
          <a:p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MISSÃO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03790" y="2132350"/>
            <a:ext cx="2050034" cy="627985"/>
          </a:xfrm>
          <a:prstGeom prst="rect">
            <a:avLst/>
          </a:prstGeom>
          <a:noFill/>
        </p:spPr>
        <p:txBody>
          <a:bodyPr wrap="none" lIns="81654" tIns="40827" rIns="81654" bIns="40827" rtlCol="0">
            <a:spAutoFit/>
          </a:bodyPr>
          <a:lstStyle/>
          <a:p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92769" y="2649986"/>
            <a:ext cx="1442432" cy="627985"/>
          </a:xfrm>
          <a:prstGeom prst="rect">
            <a:avLst/>
          </a:prstGeom>
          <a:noFill/>
        </p:spPr>
        <p:txBody>
          <a:bodyPr wrap="none" lIns="81654" tIns="40827" rIns="81654" bIns="40827" rtlCol="0">
            <a:spAutoFit/>
          </a:bodyPr>
          <a:lstStyle/>
          <a:p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METAS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 rot="5400000">
            <a:off x="927519" y="-947665"/>
            <a:ext cx="532314" cy="2460375"/>
          </a:xfrm>
          <a:prstGeom prst="rect">
            <a:avLst/>
          </a:prstGeom>
        </p:spPr>
        <p:txBody>
          <a:bodyPr vert="vert270" lIns="81654" tIns="40827" rIns="81654" bIns="40827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</a:t>
            </a:r>
            <a:r>
              <a:rPr lang="pt-BR" sz="354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ensuráveis</a:t>
            </a: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endParaRPr lang="pt-BR" sz="354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 rot="5400000">
            <a:off x="1409897" y="-524052"/>
            <a:ext cx="518812" cy="2547533"/>
          </a:xfrm>
          <a:prstGeom prst="rect">
            <a:avLst/>
          </a:prstGeom>
        </p:spPr>
        <p:txBody>
          <a:bodyPr vert="vert270" lIns="81654" tIns="40827" rIns="81654" bIns="40827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pt-BR" sz="354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specífico</a:t>
            </a: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endParaRPr lang="pt-BR" sz="354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 rot="5400000">
            <a:off x="1935631" y="45089"/>
            <a:ext cx="532314" cy="2460375"/>
          </a:xfrm>
          <a:prstGeom prst="rect">
            <a:avLst/>
          </a:prstGeom>
        </p:spPr>
        <p:txBody>
          <a:bodyPr vert="vert270" lIns="81654" tIns="40827" rIns="81654" bIns="40827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</a:t>
            </a:r>
            <a:r>
              <a:rPr lang="pt-BR" sz="354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emporal</a:t>
            </a: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endParaRPr lang="pt-BR" sz="354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 rot="5400000">
            <a:off x="2367679" y="730501"/>
            <a:ext cx="532314" cy="2460376"/>
          </a:xfrm>
          <a:prstGeom prst="rect">
            <a:avLst/>
          </a:prstGeom>
        </p:spPr>
        <p:txBody>
          <a:bodyPr vert="vert270" lIns="81654" tIns="40827" rIns="81654" bIns="40827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r>
              <a:rPr lang="pt-BR" sz="354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tingível</a:t>
            </a: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endParaRPr lang="pt-BR" sz="354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 rot="5400000">
            <a:off x="2935026" y="1045273"/>
            <a:ext cx="532314" cy="2706468"/>
          </a:xfrm>
          <a:prstGeom prst="rect">
            <a:avLst/>
          </a:prstGeom>
        </p:spPr>
        <p:txBody>
          <a:bodyPr vert="vert270" lIns="81654" tIns="40827" rIns="81654" bIns="40827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54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</a:t>
            </a:r>
            <a:r>
              <a:rPr lang="pt-BR" sz="354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ignificativas</a:t>
            </a: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t-BR" sz="35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endParaRPr lang="pt-BR" sz="354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8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5"/>
          </p:nvPr>
        </p:nvSpPr>
        <p:spPr>
          <a:xfrm>
            <a:off x="575278" y="0"/>
            <a:ext cx="8568722" cy="5760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GESTÃO DE PROCESSOS EFICAZES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7698"/>
            <a:ext cx="8204023" cy="61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22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são rotinas administrativas?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 Narrow" pitchFamily="34" charset="0"/>
              </a:rPr>
              <a:t>Todo escritório, comercio ou empresa possui suas rotinas administrativas . </a:t>
            </a:r>
          </a:p>
          <a:p>
            <a:r>
              <a:rPr lang="pt-BR" sz="2800" dirty="0">
                <a:latin typeface="Arial Narrow" pitchFamily="34" charset="0"/>
              </a:rPr>
              <a:t>Devemos entender que rotina administrativa é formada por vários processos que acontecem de forma sistemática e que requerem conhecimento técnico e domínio de tecnologias. Sendo, que processo é todo conjunto de procedimentos com entradas, processamento e resultados</a:t>
            </a:r>
            <a:r>
              <a:rPr lang="pt-BR" sz="2800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pt-BR" sz="4000" dirty="0">
                <a:latin typeface="Arial Narrow" pitchFamily="34" charset="0"/>
              </a:rPr>
              <a:t>Por isto as empresas buscam profissionais capazes de atender prontamente com habilidade e competência qualquer departamento da empresa.</a:t>
            </a:r>
          </a:p>
        </p:txBody>
      </p:sp>
    </p:spTree>
    <p:extLst>
      <p:ext uri="{BB962C8B-B14F-4D97-AF65-F5344CB8AC3E}">
        <p14:creationId xmlns:p14="http://schemas.microsoft.com/office/powerpoint/2010/main" val="54065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Auxiliar administrativos nas organizações.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56184"/>
            <a:ext cx="7620000" cy="506916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Arial Narrow" pitchFamily="34" charset="0"/>
              </a:rPr>
              <a:t>Para se entender a ideia de auxiliar administrativo é necessário estabelecer-se que exista uma instituição a ser administrada, ou seja, um agrupamento de pessoas que se relacionem num determinado ambiente, físico ou não, orientadas para um objetivo comum que é a empresa.</a:t>
            </a:r>
          </a:p>
          <a:p>
            <a:r>
              <a:rPr lang="pt-BR" sz="3200" dirty="0">
                <a:latin typeface="Arial Narrow" pitchFamily="34" charset="0"/>
              </a:rPr>
              <a:t>A partir deste conceito surgem as definições da função de acordo com a necessidade da empresa.</a:t>
            </a:r>
          </a:p>
        </p:txBody>
      </p:sp>
    </p:spTree>
    <p:extLst>
      <p:ext uri="{BB962C8B-B14F-4D97-AF65-F5344CB8AC3E}">
        <p14:creationId xmlns:p14="http://schemas.microsoft.com/office/powerpoint/2010/main" val="2862994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8488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90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Ética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 Narrow" pitchFamily="34" charset="0"/>
              </a:rPr>
              <a:t>A ética está presente em todas as raças. Ela é um conjunto de regras, princípios ou maneira de pensar e expressar. Ética é uma palavra de origem grega com duas traduções possíveis: costume e propriedade de caráter.</a:t>
            </a:r>
          </a:p>
          <a:p>
            <a:endParaRPr lang="pt-BR" sz="2400" dirty="0">
              <a:latin typeface="Arial Narrow" pitchFamily="34" charset="0"/>
            </a:endParaRPr>
          </a:p>
          <a:p>
            <a:pPr marL="114300" indent="0" algn="ctr">
              <a:buNone/>
            </a:pPr>
            <a:r>
              <a:rPr lang="pt-BR" sz="2400" dirty="0">
                <a:latin typeface="Arial Narrow" pitchFamily="34" charset="0"/>
              </a:rPr>
              <a:t>O que é ser ético?</a:t>
            </a:r>
          </a:p>
        </p:txBody>
      </p:sp>
    </p:spTree>
    <p:extLst>
      <p:ext uri="{BB962C8B-B14F-4D97-AF65-F5344CB8AC3E}">
        <p14:creationId xmlns:p14="http://schemas.microsoft.com/office/powerpoint/2010/main" val="338430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Empreendedorismo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8388424" cy="4800600"/>
          </a:xfrm>
        </p:spPr>
        <p:txBody>
          <a:bodyPr>
            <a:noAutofit/>
          </a:bodyPr>
          <a:lstStyle/>
          <a:p>
            <a:pPr algn="just"/>
            <a:r>
              <a:rPr lang="pt-BR" sz="2700" dirty="0">
                <a:latin typeface="Arial Narrow" pitchFamily="34" charset="0"/>
              </a:rPr>
              <a:t>O empreendedorismo é essencial nas sociedades, pois é através dele que as empresas buscam a inovação, preocupam-se em transformar conhecimentos em novos produtos.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O empreendedor é um dos elementos que dispara o processo de desenvolvimento de uma região ou nação.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A pessoa empreendedora pensa não somente em ganhar dinheiro, ser independente ou realizar um sonho. Tem a vontade de vencer as dificuldades para desenvolver o negócio, concretizando os objetivos traçados ao longo do tempo.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Ser empreendedor significa ser motivado por auto realização, pelo desejo de assumir responsabilidades e ser independente.</a:t>
            </a:r>
          </a:p>
        </p:txBody>
      </p:sp>
    </p:spTree>
    <p:extLst>
      <p:ext uri="{BB962C8B-B14F-4D97-AF65-F5344CB8AC3E}">
        <p14:creationId xmlns:p14="http://schemas.microsoft.com/office/powerpoint/2010/main" val="29277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7" y="627063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rgbClr val="FF0000"/>
                </a:solidFill>
              </a:rPr>
              <a:t>Você é um Profissional Ético?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114300" indent="0" eaLnBrk="1" hangingPunct="1">
              <a:buNone/>
              <a:defRPr/>
            </a:pPr>
            <a:endParaRPr lang="pt-BR" sz="3000" dirty="0"/>
          </a:p>
        </p:txBody>
      </p:sp>
      <p:pic>
        <p:nvPicPr>
          <p:cNvPr id="23556" name="Picture 4" descr="negociaca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226" y="2276475"/>
            <a:ext cx="42481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2CDF2D5-550E-4F3C-B712-394DFF6B8AFF}"/>
              </a:ext>
            </a:extLst>
          </p:cNvPr>
          <p:cNvSpPr txBox="1">
            <a:spLocks noChangeArrowheads="1"/>
          </p:cNvSpPr>
          <p:nvPr/>
        </p:nvSpPr>
        <p:spPr>
          <a:xfrm>
            <a:off x="538163" y="2132856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000" dirty="0"/>
              <a:t>Honestidade</a:t>
            </a:r>
          </a:p>
          <a:p>
            <a:pPr>
              <a:defRPr/>
            </a:pPr>
            <a:r>
              <a:rPr lang="pt-BR" sz="3000" dirty="0"/>
              <a:t>Fidelidade</a:t>
            </a:r>
          </a:p>
          <a:p>
            <a:pPr>
              <a:defRPr/>
            </a:pPr>
            <a:r>
              <a:rPr lang="pt-BR" sz="3000" dirty="0"/>
              <a:t>Respeito</a:t>
            </a:r>
          </a:p>
          <a:p>
            <a:pPr>
              <a:defRPr/>
            </a:pPr>
            <a:r>
              <a:rPr lang="pt-BR" sz="3000" dirty="0"/>
              <a:t>Lealdade</a:t>
            </a:r>
          </a:p>
          <a:p>
            <a:pPr>
              <a:defRPr/>
            </a:pPr>
            <a:r>
              <a:rPr lang="pt-BR" sz="3000" dirty="0"/>
              <a:t>Justiça</a:t>
            </a:r>
          </a:p>
          <a:p>
            <a:pPr>
              <a:defRPr/>
            </a:pPr>
            <a:r>
              <a:rPr lang="pt-BR" sz="3000" dirty="0"/>
              <a:t>Ganha/Ganha</a:t>
            </a:r>
          </a:p>
        </p:txBody>
      </p:sp>
    </p:spTree>
    <p:extLst>
      <p:ext uri="{BB962C8B-B14F-4D97-AF65-F5344CB8AC3E}">
        <p14:creationId xmlns:p14="http://schemas.microsoft.com/office/powerpoint/2010/main" val="116285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cademiadaestrategia.com.br/site/wp-content/uploads/2014/09/20140930_FB_multitas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6199" y="950288"/>
            <a:ext cx="2362200" cy="980728"/>
          </a:xfrm>
        </p:spPr>
        <p:txBody>
          <a:bodyPr/>
          <a:lstStyle/>
          <a:p>
            <a:pPr algn="ctr"/>
            <a:r>
              <a:rPr lang="pt-BR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C.H.A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76600" y="2924944"/>
            <a:ext cx="2519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76256" y="607540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ATITUDE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76200" y="5323076"/>
            <a:ext cx="2592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796136" y="886654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</a:t>
            </a:r>
          </a:p>
        </p:txBody>
      </p:sp>
    </p:spTree>
    <p:extLst>
      <p:ext uri="{BB962C8B-B14F-4D97-AF65-F5344CB8AC3E}">
        <p14:creationId xmlns:p14="http://schemas.microsoft.com/office/powerpoint/2010/main" val="282914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Ética profissional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 Narrow" pitchFamily="34" charset="0"/>
              </a:rPr>
              <a:t>A ética profissional é o conjunto de princípios que regem a conduta funcional de uma profissão.</a:t>
            </a:r>
          </a:p>
          <a:p>
            <a:pPr marL="114300" indent="0" algn="ctr">
              <a:buNone/>
            </a:pPr>
            <a:r>
              <a:rPr lang="pt-BR" sz="2400" dirty="0">
                <a:latin typeface="Arial Narrow" pitchFamily="34" charset="0"/>
              </a:rPr>
              <a:t>Exemplo de ética profissional.</a:t>
            </a:r>
          </a:p>
          <a:p>
            <a:pPr marL="114300" indent="0">
              <a:buNone/>
            </a:pPr>
            <a:r>
              <a:rPr lang="pt-BR" sz="2400" dirty="0">
                <a:latin typeface="Arial Narrow" pitchFamily="34" charset="0"/>
              </a:rPr>
              <a:t>Formação de uma consciência profissional;</a:t>
            </a:r>
          </a:p>
          <a:p>
            <a:pPr marL="114300" indent="0">
              <a:buNone/>
            </a:pPr>
            <a:r>
              <a:rPr lang="pt-BR" sz="2400" dirty="0">
                <a:latin typeface="Arial Narrow" pitchFamily="34" charset="0"/>
              </a:rPr>
              <a:t>Execução do trabalho no mais alto nível de rendimento;</a:t>
            </a:r>
          </a:p>
          <a:p>
            <a:pPr marL="114300" indent="0">
              <a:buNone/>
            </a:pPr>
            <a:r>
              <a:rPr lang="pt-BR" sz="2400" dirty="0">
                <a:latin typeface="Arial Narrow" pitchFamily="34" charset="0"/>
              </a:rPr>
              <a:t>Segredo profissional;</a:t>
            </a:r>
          </a:p>
          <a:p>
            <a:pPr marL="114300" indent="0">
              <a:buNone/>
            </a:pPr>
            <a:r>
              <a:rPr lang="pt-BR" sz="2400" dirty="0">
                <a:latin typeface="Arial Narrow" pitchFamily="34" charset="0"/>
              </a:rPr>
              <a:t>Discrição no exercício da profissão;</a:t>
            </a:r>
          </a:p>
          <a:p>
            <a:pPr marL="114300" indent="0">
              <a:buNone/>
            </a:pPr>
            <a:r>
              <a:rPr lang="pt-BR" sz="2400" dirty="0">
                <a:latin typeface="Arial Narrow" pitchFamily="34" charset="0"/>
              </a:rPr>
              <a:t>Honestidade no trabalho;</a:t>
            </a:r>
          </a:p>
          <a:p>
            <a:pPr marL="114300" indent="0">
              <a:buNone/>
            </a:pPr>
            <a:r>
              <a:rPr lang="pt-BR" sz="2400" dirty="0">
                <a:latin typeface="Arial Narrow" pitchFamily="34" charset="0"/>
              </a:rPr>
              <a:t>Tratamento cortês e respeitoso a superiores, colegas e subordinados hierárquicos;</a:t>
            </a:r>
          </a:p>
        </p:txBody>
      </p:sp>
    </p:spTree>
    <p:extLst>
      <p:ext uri="{BB962C8B-B14F-4D97-AF65-F5344CB8AC3E}">
        <p14:creationId xmlns:p14="http://schemas.microsoft.com/office/powerpoint/2010/main" val="3931982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Consideram-se faltas contra a dignidade do trabalho.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Utilizar informações e influências obtidas na posição para conseguir vantagens pessoais;</a:t>
            </a:r>
          </a:p>
          <a:p>
            <a:r>
              <a:rPr lang="pt-BR" sz="2800" dirty="0"/>
              <a:t>Oferecer serviços ou prestá-los a preço menor para impedir que se encarregue dele outra pessoa;</a:t>
            </a:r>
          </a:p>
          <a:p>
            <a:r>
              <a:rPr lang="pt-BR" sz="2800" dirty="0"/>
              <a:t>Prestar serviço de forma deficiente, demorar injustamente sua execução ou abandonar sem motivo algum o trabalho que foi solicitado.</a:t>
            </a:r>
          </a:p>
        </p:txBody>
      </p:sp>
    </p:spTree>
    <p:extLst>
      <p:ext uri="{BB962C8B-B14F-4D97-AF65-F5344CB8AC3E}">
        <p14:creationId xmlns:p14="http://schemas.microsoft.com/office/powerpoint/2010/main" val="2749555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Definições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sz="3600" dirty="0">
                <a:solidFill>
                  <a:srgbClr val="FF0000"/>
                </a:solidFill>
              </a:rPr>
              <a:t>de um profissional ético.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latin typeface="Arial Narrow" pitchFamily="34" charset="0"/>
              </a:rPr>
              <a:t>Ser um profissional ético nada mais é do que ser profissional mesmo nos momentos mais inoportunos, é proceder sem prejudicar os outros, é ser bom, correto, justo e adequado.</a:t>
            </a:r>
          </a:p>
          <a:p>
            <a:r>
              <a:rPr lang="pt-BR" sz="2400" dirty="0">
                <a:latin typeface="Arial Narrow" pitchFamily="34" charset="0"/>
              </a:rPr>
              <a:t>Para ser uma pessoa ética, devemos seguir um conjunto de valores.</a:t>
            </a:r>
          </a:p>
          <a:p>
            <a:r>
              <a:rPr lang="pt-BR" sz="2400" dirty="0">
                <a:latin typeface="Arial Narrow" pitchFamily="34" charset="0"/>
              </a:rPr>
              <a:t>Ser honesto em qualquer situação;</a:t>
            </a:r>
          </a:p>
          <a:p>
            <a:r>
              <a:rPr lang="pt-BR" sz="2400" dirty="0">
                <a:latin typeface="Arial Narrow" pitchFamily="34" charset="0"/>
              </a:rPr>
              <a:t>Ter coragem para assumir as decisões;</a:t>
            </a:r>
          </a:p>
          <a:p>
            <a:r>
              <a:rPr lang="pt-BR" sz="2400" dirty="0">
                <a:latin typeface="Arial Narrow" pitchFamily="34" charset="0"/>
              </a:rPr>
              <a:t>Ser tolerante e flexível;</a:t>
            </a:r>
          </a:p>
          <a:p>
            <a:r>
              <a:rPr lang="pt-BR" sz="2400" dirty="0">
                <a:latin typeface="Arial Narrow" pitchFamily="34" charset="0"/>
              </a:rPr>
              <a:t>Ser íntegro; </a:t>
            </a:r>
          </a:p>
          <a:p>
            <a:r>
              <a:rPr lang="pt-BR" sz="2400" dirty="0">
                <a:latin typeface="Arial Narrow" pitchFamily="34" charset="0"/>
              </a:rPr>
              <a:t>Ser humilde.</a:t>
            </a:r>
          </a:p>
        </p:txBody>
      </p:sp>
    </p:spTree>
    <p:extLst>
      <p:ext uri="{BB962C8B-B14F-4D97-AF65-F5344CB8AC3E}">
        <p14:creationId xmlns:p14="http://schemas.microsoft.com/office/powerpoint/2010/main" val="2762991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Virtudes profissionais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47664" y="1700808"/>
            <a:ext cx="55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Responsabilidade;</a:t>
            </a:r>
          </a:p>
        </p:txBody>
      </p:sp>
      <p:sp>
        <p:nvSpPr>
          <p:cNvPr id="5" name="Retângulo 4"/>
          <p:cNvSpPr/>
          <p:nvPr/>
        </p:nvSpPr>
        <p:spPr>
          <a:xfrm>
            <a:off x="3161196" y="2967335"/>
            <a:ext cx="2821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Lealdade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86732" y="4293096"/>
            <a:ext cx="2838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Iniciativa</a:t>
            </a:r>
          </a:p>
        </p:txBody>
      </p:sp>
    </p:spTree>
    <p:extLst>
      <p:ext uri="{BB962C8B-B14F-4D97-AF65-F5344CB8AC3E}">
        <p14:creationId xmlns:p14="http://schemas.microsoft.com/office/powerpoint/2010/main" val="1635560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Comunicação empresarial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 Narrow" pitchFamily="34" charset="0"/>
              </a:rPr>
              <a:t>A comunicação empresarial consiste num processo de gerenciamento que integra todas as atividades orientadas para o relacionamento entre uma organização e os ambientes interno e externo. É o processo de transmitir uma informação e obter compreensão de uma pessoa para outra.</a:t>
            </a:r>
          </a:p>
          <a:p>
            <a:endParaRPr lang="pt-BR" sz="2400" dirty="0">
              <a:latin typeface="Arial Narrow" pitchFamily="34" charset="0"/>
            </a:endParaRPr>
          </a:p>
          <a:p>
            <a:pPr algn="ctr"/>
            <a:r>
              <a:rPr lang="pt-BR" sz="2400" dirty="0">
                <a:latin typeface="Arial Narrow" pitchFamily="34" charset="0"/>
              </a:rPr>
              <a:t>As etapas da comunicação são:</a:t>
            </a:r>
          </a:p>
          <a:p>
            <a:r>
              <a:rPr lang="pt-BR" sz="2400" dirty="0">
                <a:latin typeface="Arial Narrow" pitchFamily="34" charset="0"/>
              </a:rPr>
              <a:t>Emissor;</a:t>
            </a:r>
          </a:p>
          <a:p>
            <a:r>
              <a:rPr lang="pt-BR" sz="2400" dirty="0">
                <a:latin typeface="Arial Narrow" pitchFamily="34" charset="0"/>
              </a:rPr>
              <a:t>Mensagem;</a:t>
            </a:r>
          </a:p>
          <a:p>
            <a:r>
              <a:rPr lang="pt-BR" sz="2400" dirty="0">
                <a:latin typeface="Arial Narrow" pitchFamily="34" charset="0"/>
              </a:rPr>
              <a:t>Receptor.</a:t>
            </a:r>
          </a:p>
          <a:p>
            <a:pPr algn="ctr"/>
            <a:r>
              <a:rPr lang="pt-BR" sz="2400" dirty="0">
                <a:latin typeface="Arial Narrow" pitchFamily="34" charset="0"/>
              </a:rPr>
              <a:t>Modelos de canais</a:t>
            </a:r>
          </a:p>
          <a:p>
            <a:r>
              <a:rPr lang="pt-BR" sz="2400" dirty="0">
                <a:latin typeface="Arial Narrow" pitchFamily="34" charset="0"/>
              </a:rPr>
              <a:t>Canais Verticais e Horizontais.</a:t>
            </a:r>
          </a:p>
        </p:txBody>
      </p:sp>
    </p:spTree>
    <p:extLst>
      <p:ext uri="{BB962C8B-B14F-4D97-AF65-F5344CB8AC3E}">
        <p14:creationId xmlns:p14="http://schemas.microsoft.com/office/powerpoint/2010/main" val="2301524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78488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1" y="5517232"/>
            <a:ext cx="7848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 Narrow" pitchFamily="34" charset="0"/>
              </a:rPr>
              <a:t>Pode-se afirmar que a comunicação só pode ser considerada eficaz quando a compreensão do receptor coincide com o significado pretendido pelo emissor.</a:t>
            </a:r>
          </a:p>
        </p:txBody>
      </p:sp>
    </p:spTree>
    <p:extLst>
      <p:ext uri="{BB962C8B-B14F-4D97-AF65-F5344CB8AC3E}">
        <p14:creationId xmlns:p14="http://schemas.microsoft.com/office/powerpoint/2010/main" val="4098153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388424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Relacionamento interpessoal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 Narrow" pitchFamily="34" charset="0"/>
              </a:rPr>
              <a:t>O relacionamento interpessoal é o relacionamento entre as pessoas considerando a forma de como se comunicar e como se tratar. </a:t>
            </a:r>
          </a:p>
          <a:p>
            <a:r>
              <a:rPr lang="pt-BR" sz="2800" dirty="0">
                <a:latin typeface="Arial Narrow" pitchFamily="34" charset="0"/>
              </a:rPr>
              <a:t>Lembre-se: Saber trabalhar em equipe origina-se na aptidão intrapessoal:</a:t>
            </a:r>
          </a:p>
          <a:p>
            <a:pPr marL="114300" indent="0" algn="ctr">
              <a:buNone/>
            </a:pPr>
            <a:r>
              <a:rPr lang="pt-BR" sz="2800" dirty="0">
                <a:latin typeface="Arial Narrow" pitchFamily="34" charset="0"/>
              </a:rPr>
              <a:t>“Se me conheço, consigo estabelecer relacionamentos saudáveis e reconhecer o outro.”</a:t>
            </a:r>
          </a:p>
          <a:p>
            <a:endParaRPr lang="pt-BR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0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Relações humanas e qualidade de vida no trabalho.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Autofit/>
          </a:bodyPr>
          <a:lstStyle/>
          <a:p>
            <a:r>
              <a:rPr lang="pt-BR" sz="1800" dirty="0">
                <a:latin typeface="Arial Narrow" pitchFamily="34" charset="0"/>
              </a:rPr>
              <a:t>Se você quer atingir êxito nas atividades que irá desenvolver no ambiente empresarial precisa saber que em todo momento irá lidar com pessoas. Seres humanos com opiniões, reações e crenças diferentes, mas que precisam conviver diariamente e executar tarefas que poderão ser divididas por duas ou mais pessoas em diversas situações de trabalho.</a:t>
            </a:r>
          </a:p>
          <a:p>
            <a:pPr algn="ctr"/>
            <a:r>
              <a:rPr lang="pt-BR" sz="1800" dirty="0">
                <a:latin typeface="Arial Narrow" pitchFamily="34" charset="0"/>
              </a:rPr>
              <a:t>Alguns mandamentos das relações humanas no trabalho</a:t>
            </a:r>
          </a:p>
          <a:p>
            <a:r>
              <a:rPr lang="pt-BR" sz="1800" dirty="0">
                <a:latin typeface="Arial Narrow" pitchFamily="34" charset="0"/>
              </a:rPr>
              <a:t>Respeite o seu colega de trabalho. Pratique a empatia!</a:t>
            </a:r>
          </a:p>
          <a:p>
            <a:r>
              <a:rPr lang="pt-BR" sz="1800" dirty="0">
                <a:latin typeface="Arial Narrow" pitchFamily="34" charset="0"/>
              </a:rPr>
              <a:t>Dê atenção com quem fala com você. Evite interromper a palavra; espere sua vez.</a:t>
            </a:r>
          </a:p>
          <a:p>
            <a:r>
              <a:rPr lang="pt-BR" sz="1800" dirty="0">
                <a:latin typeface="Arial Narrow" pitchFamily="34" charset="0"/>
              </a:rPr>
              <a:t>Controle suas reações agressivas. Esqueça a indelicadeza e ironia.</a:t>
            </a:r>
          </a:p>
          <a:p>
            <a:r>
              <a:rPr lang="pt-BR" sz="1800" dirty="0">
                <a:latin typeface="Arial Narrow" pitchFamily="34" charset="0"/>
              </a:rPr>
              <a:t>Sempre que precisar resolver algum problema procure seu chefe imediato. Não pule hierarquia!</a:t>
            </a:r>
          </a:p>
          <a:p>
            <a:r>
              <a:rPr lang="pt-BR" sz="1800" dirty="0">
                <a:latin typeface="Arial Narrow" pitchFamily="34" charset="0"/>
              </a:rPr>
              <a:t> Conheça melhor as pessoas com quem irá trabalhar com o intuito de compreendê-los e se adaptar as suas características individuais</a:t>
            </a:r>
          </a:p>
          <a:p>
            <a:r>
              <a:rPr lang="pt-BR" sz="1800" dirty="0">
                <a:latin typeface="Arial Narrow" pitchFamily="34" charset="0"/>
              </a:rPr>
              <a:t>Seja prestativo na medida certa para não ser mal interpretado.</a:t>
            </a:r>
          </a:p>
          <a:p>
            <a:r>
              <a:rPr lang="pt-BR" sz="1800" dirty="0">
                <a:latin typeface="Arial Narrow" pitchFamily="34" charset="0"/>
              </a:rPr>
              <a:t>Seja cauteloso ao criticar. Fale o que pensa sem magoar as pessoas que estão ao seu redor.</a:t>
            </a:r>
          </a:p>
          <a:p>
            <a:pPr marL="114300" indent="0">
              <a:buNone/>
            </a:pPr>
            <a:r>
              <a:rPr lang="pt-BR" sz="1800" dirty="0">
                <a:latin typeface="Arial Narrow" pitchFamily="34" charset="0"/>
              </a:rPr>
              <a:t/>
            </a:r>
            <a:br>
              <a:rPr lang="pt-BR" sz="1800" dirty="0">
                <a:latin typeface="Arial Narrow" pitchFamily="34" charset="0"/>
              </a:rPr>
            </a:br>
            <a:endParaRPr lang="pt-BR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2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Introdução a Administração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4000" dirty="0">
                <a:latin typeface="Arial Narrow" pitchFamily="34" charset="0"/>
              </a:rPr>
              <a:t>Administração tem o objetivo de tornar uma empresa eficiente na execução de seus objetivos e metas. Toda administração envolve três elementos básicos que são denominados objetos da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35872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em equipe.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 Narrow" pitchFamily="34" charset="0"/>
              </a:rPr>
              <a:t>Vantagem competitiva;</a:t>
            </a:r>
          </a:p>
          <a:p>
            <a:r>
              <a:rPr lang="pt-BR" sz="2800" dirty="0">
                <a:latin typeface="Arial Narrow" pitchFamily="34" charset="0"/>
              </a:rPr>
              <a:t>Equipes vencedoras;</a:t>
            </a:r>
          </a:p>
          <a:p>
            <a:r>
              <a:rPr lang="pt-BR" sz="2800" dirty="0">
                <a:latin typeface="Arial Narrow" pitchFamily="34" charset="0"/>
              </a:rPr>
              <a:t>Liderança.</a:t>
            </a:r>
          </a:p>
          <a:p>
            <a:endParaRPr lang="pt-BR" sz="2800" dirty="0">
              <a:latin typeface="Arial Narrow" pitchFamily="34" charset="0"/>
            </a:endParaRPr>
          </a:p>
          <a:p>
            <a:r>
              <a:rPr lang="pt-BR" sz="2800" dirty="0">
                <a:latin typeface="Arial Narrow" pitchFamily="34" charset="0"/>
              </a:rPr>
              <a:t>As pessoas envolvidas necessitam resgatar valores como união, respeito, cooperação, participação, envolvimento e comprometimento.</a:t>
            </a:r>
          </a:p>
        </p:txBody>
      </p:sp>
    </p:spTree>
    <p:extLst>
      <p:ext uri="{BB962C8B-B14F-4D97-AF65-F5344CB8AC3E}">
        <p14:creationId xmlns:p14="http://schemas.microsoft.com/office/powerpoint/2010/main" val="1969833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Deve-se evitar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 Narrow" pitchFamily="34" charset="0"/>
              </a:rPr>
              <a:t>Fazer fofocas;</a:t>
            </a:r>
          </a:p>
          <a:p>
            <a:r>
              <a:rPr lang="pt-BR" dirty="0">
                <a:latin typeface="Arial Narrow" pitchFamily="34" charset="0"/>
              </a:rPr>
              <a:t>Rejeitar o trabalho da equipe;</a:t>
            </a:r>
          </a:p>
          <a:p>
            <a:r>
              <a:rPr lang="pt-BR" dirty="0">
                <a:latin typeface="Arial Narrow" pitchFamily="34" charset="0"/>
              </a:rPr>
              <a:t>Ser antipático;</a:t>
            </a:r>
          </a:p>
          <a:p>
            <a:r>
              <a:rPr lang="pt-BR" dirty="0">
                <a:latin typeface="Arial Narrow" pitchFamily="34" charset="0"/>
              </a:rPr>
              <a:t>Deixar conflitos pendentes;</a:t>
            </a:r>
          </a:p>
          <a:p>
            <a:r>
              <a:rPr lang="pt-BR" dirty="0">
                <a:latin typeface="Arial Narrow" pitchFamily="34" charset="0"/>
              </a:rPr>
              <a:t>Ficar de cara fechada;</a:t>
            </a:r>
          </a:p>
          <a:p>
            <a:r>
              <a:rPr lang="pt-BR" dirty="0">
                <a:latin typeface="Arial Narrow" pitchFamily="34" charset="0"/>
              </a:rPr>
              <a:t>Não cultivar relacionamentos</a:t>
            </a:r>
          </a:p>
          <a:p>
            <a:r>
              <a:rPr lang="pt-BR" dirty="0">
                <a:latin typeface="Arial Narrow" pitchFamily="34" charset="0"/>
              </a:rPr>
              <a:t>Não respeitar as diferenças;</a:t>
            </a:r>
          </a:p>
          <a:p>
            <a:r>
              <a:rPr lang="pt-BR" dirty="0">
                <a:latin typeface="Arial Narrow" pitchFamily="34" charset="0"/>
              </a:rPr>
              <a:t>Apontar  o erro dos outros;</a:t>
            </a:r>
          </a:p>
          <a:p>
            <a:r>
              <a:rPr lang="pt-BR" dirty="0">
                <a:latin typeface="Arial Narrow" pitchFamily="34" charset="0"/>
              </a:rPr>
              <a:t>Não ouvir os colegas;</a:t>
            </a:r>
          </a:p>
          <a:p>
            <a:r>
              <a:rPr lang="pt-BR" dirty="0">
                <a:latin typeface="Arial Narrow" pitchFamily="34" charset="0"/>
              </a:rPr>
              <a:t>Ficar nervoso com  equipe.</a:t>
            </a:r>
          </a:p>
          <a:p>
            <a:r>
              <a:rPr lang="pt-BR" dirty="0">
                <a:latin typeface="Arial Narrow" pitchFamily="34" charset="0"/>
              </a:rPr>
              <a:t>Para mantermos um trabalho saudável devemos sempre lembrar dos nossos valores éticos e morais.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440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Departamento Pessoal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 Narrow" pitchFamily="34" charset="0"/>
              </a:rPr>
              <a:t>Este setor é responsável pela parte burocrática e por fazer cumprir a legislação trabalhista, evitando problemas com processos trabalhistas, e consequentes fiscalização dos órgãos responsáveis pela fiscalização, tais como, o Ministério de Trabalho e Previdência Social. Sendo assim, este setor traz as organizações uma economia em suas despesas.</a:t>
            </a:r>
          </a:p>
          <a:p>
            <a:r>
              <a:rPr lang="pt-BR" dirty="0">
                <a:latin typeface="Arial Narrow" pitchFamily="34" charset="0"/>
              </a:rPr>
              <a:t>Ele é dividido basicamente em três setores:</a:t>
            </a:r>
          </a:p>
          <a:p>
            <a:r>
              <a:rPr lang="pt-BR" dirty="0">
                <a:latin typeface="Arial Narrow" pitchFamily="34" charset="0"/>
              </a:rPr>
              <a:t>Admissão;</a:t>
            </a:r>
          </a:p>
          <a:p>
            <a:r>
              <a:rPr lang="pt-BR" dirty="0">
                <a:latin typeface="Arial Narrow" pitchFamily="34" charset="0"/>
              </a:rPr>
              <a:t>Compensação de pessoal;</a:t>
            </a:r>
          </a:p>
          <a:p>
            <a:r>
              <a:rPr lang="pt-BR" dirty="0">
                <a:latin typeface="Arial Narrow" pitchFamily="34" charset="0"/>
              </a:rPr>
              <a:t>Desligamento.</a:t>
            </a:r>
          </a:p>
        </p:txBody>
      </p:sp>
    </p:spTree>
    <p:extLst>
      <p:ext uri="{BB962C8B-B14F-4D97-AF65-F5344CB8AC3E}">
        <p14:creationId xmlns:p14="http://schemas.microsoft.com/office/powerpoint/2010/main" val="1666173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E9C998-244D-4F7F-BC3F-3D911DB1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E0FFAD6-063E-4F35-9490-02F83168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Pesquise sobre o Auxiliar administrativo</a:t>
            </a:r>
          </a:p>
          <a:p>
            <a:r>
              <a:rPr lang="pt-BR" sz="3000" dirty="0"/>
              <a:t>Departamento</a:t>
            </a:r>
          </a:p>
          <a:p>
            <a:r>
              <a:rPr lang="pt-BR" sz="3000" dirty="0"/>
              <a:t>Cargo</a:t>
            </a:r>
          </a:p>
          <a:p>
            <a:r>
              <a:rPr lang="pt-BR" sz="3000" dirty="0"/>
              <a:t>Atividade</a:t>
            </a:r>
          </a:p>
          <a:p>
            <a:r>
              <a:rPr lang="pt-BR" sz="3000" dirty="0"/>
              <a:t>Tarefas</a:t>
            </a:r>
          </a:p>
          <a:p>
            <a:r>
              <a:rPr lang="pt-BR" sz="3000" dirty="0"/>
              <a:t>Perfil para o cargo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901294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9AFD12-2987-41FE-BF06-E3769166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CONTATO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4BF0E7EE-E7A4-4B43-BFCB-00C83627F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8" y="1772816"/>
            <a:ext cx="8188767" cy="4567256"/>
          </a:xfrm>
        </p:spPr>
      </p:pic>
    </p:spTree>
    <p:extLst>
      <p:ext uri="{BB962C8B-B14F-4D97-AF65-F5344CB8AC3E}">
        <p14:creationId xmlns:p14="http://schemas.microsoft.com/office/powerpoint/2010/main" val="284396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8"/>
          <p:cNvSpPr>
            <a:spLocks noChangeArrowheads="1"/>
          </p:cNvSpPr>
          <p:nvPr/>
        </p:nvSpPr>
        <p:spPr bwMode="auto">
          <a:xfrm>
            <a:off x="0" y="643335"/>
            <a:ext cx="8316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pt-BR" altLang="pt-BR" sz="4400" b="1" dirty="0">
                <a:solidFill>
                  <a:srgbClr val="FF0000"/>
                </a:solidFill>
              </a:rPr>
              <a:t>O que são organizações ?</a:t>
            </a:r>
          </a:p>
        </p:txBody>
      </p:sp>
      <p:sp>
        <p:nvSpPr>
          <p:cNvPr id="9219" name="Rectangle 1029"/>
          <p:cNvSpPr>
            <a:spLocks noChangeArrowheads="1"/>
          </p:cNvSpPr>
          <p:nvPr/>
        </p:nvSpPr>
        <p:spPr bwMode="auto">
          <a:xfrm>
            <a:off x="0" y="1412776"/>
            <a:ext cx="83164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 dirty="0"/>
              <a:t>Unidades sociais (ou agrupamentos humanos) com o foco em um objetivo.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 dirty="0"/>
              <a:t>Intencionalmente construídas e reconstruídas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 dirty="0"/>
              <a:t>Atingir objetivos específicos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 dirty="0"/>
              <a:t>Nunca constitui uma unidade pronta e acabada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 dirty="0"/>
              <a:t>É um  organismo vivo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200" dirty="0"/>
              <a:t>Sujeita a mudanças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39B1ECA-62F9-4AA6-AAAE-2946AF9D4C80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86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Empresa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460432" cy="4800600"/>
          </a:xfrm>
        </p:spPr>
        <p:txBody>
          <a:bodyPr>
            <a:normAutofit/>
          </a:bodyPr>
          <a:lstStyle/>
          <a:p>
            <a:pPr algn="just"/>
            <a:r>
              <a:rPr lang="pt-BR" sz="2700" dirty="0">
                <a:latin typeface="Arial Narrow" pitchFamily="34" charset="0"/>
              </a:rPr>
              <a:t>É uma organização econômica em que são reunidos e combinados fatores de produção, desenvolvendo uma determinada atividade com objetivo de lucro.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Para que uma empresa consiga atingir seu objetivo, é necessária a união de quatro elementos ou recursos, a saber: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 Humanos;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Materiais;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 Técnicos;</a:t>
            </a:r>
          </a:p>
          <a:p>
            <a:pPr algn="just"/>
            <a:r>
              <a:rPr lang="pt-BR" sz="2700" dirty="0">
                <a:latin typeface="Arial Narrow" pitchFamily="34" charset="0"/>
              </a:rPr>
              <a:t>Financeiros. </a:t>
            </a:r>
          </a:p>
        </p:txBody>
      </p:sp>
    </p:spTree>
    <p:extLst>
      <p:ext uri="{BB962C8B-B14F-4D97-AF65-F5344CB8AC3E}">
        <p14:creationId xmlns:p14="http://schemas.microsoft.com/office/powerpoint/2010/main" val="23675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/>
          <p:cNvSpPr>
            <a:spLocks noChangeArrowheads="1"/>
          </p:cNvSpPr>
          <p:nvPr/>
        </p:nvSpPr>
        <p:spPr bwMode="auto">
          <a:xfrm>
            <a:off x="0" y="11663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4400" b="1" dirty="0">
                <a:solidFill>
                  <a:srgbClr val="FF0000"/>
                </a:solidFill>
              </a:rPr>
              <a:t>Organizações</a:t>
            </a:r>
          </a:p>
        </p:txBody>
      </p:sp>
      <p:sp>
        <p:nvSpPr>
          <p:cNvPr id="10243" name="Rectangle 1029"/>
          <p:cNvSpPr>
            <a:spLocks noChangeArrowheads="1"/>
          </p:cNvSpPr>
          <p:nvPr/>
        </p:nvSpPr>
        <p:spPr bwMode="auto">
          <a:xfrm>
            <a:off x="395536" y="134076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600" b="1" dirty="0"/>
              <a:t>S</a:t>
            </a:r>
            <a:r>
              <a:rPr lang="pt-BR" altLang="pt-BR" sz="3600" dirty="0"/>
              <a:t>istema de recursos que procura realizar algum tipo de objetivo (ou conjunto de objetivos).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600" dirty="0"/>
              <a:t>Componentes: objetivos, recursos, processos de transformação e divisão do trabalho.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pt-BR" altLang="pt-BR" sz="3600" dirty="0"/>
              <a:t>Estão por toda parte.</a:t>
            </a:r>
          </a:p>
        </p:txBody>
      </p:sp>
    </p:spTree>
    <p:extLst>
      <p:ext uri="{BB962C8B-B14F-4D97-AF65-F5344CB8AC3E}">
        <p14:creationId xmlns:p14="http://schemas.microsoft.com/office/powerpoint/2010/main" val="4865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8955088" cy="1311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Principais Componentes das organizações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1412776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/>
              <a:t>Recursos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988840"/>
            <a:ext cx="33670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200" b="1" dirty="0">
                <a:solidFill>
                  <a:srgbClr val="FF0000"/>
                </a:solidFill>
              </a:rPr>
              <a:t>Humanos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Materiais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Financeiros</a:t>
            </a:r>
          </a:p>
          <a:p>
            <a:pPr>
              <a:buFontTx/>
              <a:buChar char="•"/>
            </a:pPr>
            <a:r>
              <a:rPr lang="pt-BR" altLang="pt-BR" sz="3200" b="1" dirty="0">
                <a:solidFill>
                  <a:srgbClr val="FF0000"/>
                </a:solidFill>
              </a:rPr>
              <a:t>Informação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Espaço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Tempo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Espaço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915816" y="2564904"/>
            <a:ext cx="30243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pt-BR" altLang="pt-BR" sz="3200" b="1" dirty="0"/>
              <a:t>Processo de transformação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pt-BR" altLang="pt-BR" sz="3200" b="1" dirty="0"/>
              <a:t>Divisão do trabalho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457256" y="1828800"/>
            <a:ext cx="1931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 dirty="0"/>
              <a:t>Objetivos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012160" y="2564904"/>
            <a:ext cx="313184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altLang="pt-BR" sz="3200" b="1" dirty="0"/>
              <a:t>Produtos 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Serviços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Sucesso</a:t>
            </a:r>
          </a:p>
          <a:p>
            <a:pPr>
              <a:buFontTx/>
              <a:buChar char="•"/>
            </a:pPr>
            <a:r>
              <a:rPr lang="pt-BR" altLang="pt-BR" sz="3200" b="1" dirty="0"/>
              <a:t>Crescimento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3200" b="1" dirty="0"/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2123728" y="1268760"/>
            <a:ext cx="2209800" cy="838200"/>
          </a:xfrm>
          <a:prstGeom prst="curvedDownArrow">
            <a:avLst>
              <a:gd name="adj1" fmla="val 52727"/>
              <a:gd name="adj2" fmla="val 10545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dirty="0"/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 rot="21185818">
            <a:off x="1331640" y="5517232"/>
            <a:ext cx="2808312" cy="1134616"/>
          </a:xfrm>
          <a:prstGeom prst="curvedUpArrow">
            <a:avLst>
              <a:gd name="adj1" fmla="val 46154"/>
              <a:gd name="adj2" fmla="val 9230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5076056" y="1772816"/>
            <a:ext cx="1524000" cy="533400"/>
          </a:xfrm>
          <a:prstGeom prst="curvedDownArrow">
            <a:avLst>
              <a:gd name="adj1" fmla="val 57143"/>
              <a:gd name="adj2" fmla="val 114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 rot="21077670">
            <a:off x="4908411" y="5206809"/>
            <a:ext cx="2641998" cy="1095045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51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ADMINISTRAÇÃO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4318" y="764704"/>
            <a:ext cx="8302098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/>
              <a:t>A base da administração é dividir </a:t>
            </a:r>
            <a:r>
              <a:rPr lang="pt-BR" sz="2400" u="sng" dirty="0"/>
              <a:t>tudo</a:t>
            </a:r>
            <a:r>
              <a:rPr lang="pt-BR" sz="2400" dirty="0"/>
              <a:t> para entender </a:t>
            </a:r>
            <a:r>
              <a:rPr lang="pt-BR" sz="2400" u="sng" dirty="0"/>
              <a:t>tudo</a:t>
            </a:r>
            <a:r>
              <a:rPr lang="pt-BR" sz="2400" dirty="0"/>
              <a:t> e melhorar </a:t>
            </a:r>
            <a:r>
              <a:rPr lang="pt-BR" sz="2400" u="sng" dirty="0"/>
              <a:t>tudo</a:t>
            </a:r>
            <a:r>
              <a:rPr lang="pt-BR" sz="2400" dirty="0"/>
              <a:t>. É  a mesma ação que o cérebro humano faz para entender a realidade onde está inserido, o ser humana sempre busca entender para depois modificar a realidade ou seja todo ser humano é um ADMINISTRADOR.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27940"/>
            <a:ext cx="6984776" cy="39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0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351</TotalTime>
  <Words>1555</Words>
  <Application>Microsoft Office PowerPoint</Application>
  <PresentationFormat>Apresentação na tela (4:3)</PresentationFormat>
  <Paragraphs>233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Arial Narrow</vt:lpstr>
      <vt:lpstr>Arial Rounded MT Bold</vt:lpstr>
      <vt:lpstr>Calibri</vt:lpstr>
      <vt:lpstr>Cambria</vt:lpstr>
      <vt:lpstr>Times New Roman</vt:lpstr>
      <vt:lpstr>Wingdings</vt:lpstr>
      <vt:lpstr>Adjacência</vt:lpstr>
      <vt:lpstr>Rotinas administrativas</vt:lpstr>
      <vt:lpstr>Apresentação do PowerPoint</vt:lpstr>
      <vt:lpstr>Empreendedorismo</vt:lpstr>
      <vt:lpstr>Introdução a Administração</vt:lpstr>
      <vt:lpstr>Apresentação do PowerPoint</vt:lpstr>
      <vt:lpstr>Empresa</vt:lpstr>
      <vt:lpstr>Apresentação do PowerPoint</vt:lpstr>
      <vt:lpstr>Principais Componentes das organizações </vt:lpstr>
      <vt:lpstr>ADMINISTRAÇÃO</vt:lpstr>
      <vt:lpstr>Apresentação do PowerPoint</vt:lpstr>
      <vt:lpstr>Apresentação do PowerPoint</vt:lpstr>
      <vt:lpstr>Recursos</vt:lpstr>
      <vt:lpstr>Processo de Transformação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são rotinas administrativas?</vt:lpstr>
      <vt:lpstr>Apresentação do PowerPoint</vt:lpstr>
      <vt:lpstr>Auxiliar administrativos nas organizações.</vt:lpstr>
      <vt:lpstr>Apresentação do PowerPoint</vt:lpstr>
      <vt:lpstr>Ética </vt:lpstr>
      <vt:lpstr>Você é um Profissional Ético?</vt:lpstr>
      <vt:lpstr>C.H.A</vt:lpstr>
      <vt:lpstr>Ética profissional</vt:lpstr>
      <vt:lpstr>Consideram-se faltas contra a dignidade do trabalho.</vt:lpstr>
      <vt:lpstr>Definições de um profissional ético.</vt:lpstr>
      <vt:lpstr>Virtudes profissionais</vt:lpstr>
      <vt:lpstr>Comunicação empresarial</vt:lpstr>
      <vt:lpstr>Apresentação do PowerPoint</vt:lpstr>
      <vt:lpstr>Relacionamento interpessoal</vt:lpstr>
      <vt:lpstr>Relações humanas e qualidade de vida no trabalho.</vt:lpstr>
      <vt:lpstr>Trabalho em equipe.</vt:lpstr>
      <vt:lpstr>Deve-se evitar</vt:lpstr>
      <vt:lpstr>Departamento Pessoal</vt:lpstr>
      <vt:lpstr>Atividade </vt:lpstr>
      <vt:lpstr>CONTATO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Rotinas administrativas</dc:title>
  <dc:creator>Jaquene</dc:creator>
  <cp:lastModifiedBy>Amicro Imperatriz Maranhão</cp:lastModifiedBy>
  <cp:revision>39</cp:revision>
  <dcterms:created xsi:type="dcterms:W3CDTF">2018-03-03T03:15:08Z</dcterms:created>
  <dcterms:modified xsi:type="dcterms:W3CDTF">2018-11-23T18:21:46Z</dcterms:modified>
</cp:coreProperties>
</file>